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30279975" cy="42808525"/>
  <p:notesSz cx="6669088" cy="9753600"/>
  <p:defaultTextStyle>
    <a:defPPr>
      <a:defRPr lang="en-US"/>
    </a:defPPr>
    <a:lvl1pPr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85975" indent="-1628775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173538" indent="-3259138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261100" indent="-4889500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348663" indent="-6519863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38" userDrawn="1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0011"/>
    <a:srgbClr val="355139"/>
    <a:srgbClr val="0D5224"/>
    <a:srgbClr val="002C76"/>
    <a:srgbClr val="FFCE33"/>
    <a:srgbClr val="E9EDF4"/>
    <a:srgbClr val="D0D8E8"/>
    <a:srgbClr val="99CCFF"/>
    <a:srgbClr val="002B80"/>
    <a:srgbClr val="C59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A9A81-36F6-45E7-A59C-39679F16B89C}" v="2" dt="2025-08-19T20:42:27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5052" autoAdjust="0"/>
  </p:normalViewPr>
  <p:slideViewPr>
    <p:cSldViewPr>
      <p:cViewPr>
        <p:scale>
          <a:sx n="25" d="100"/>
          <a:sy n="25" d="100"/>
        </p:scale>
        <p:origin x="100" y="24"/>
      </p:cViewPr>
      <p:guideLst>
        <p:guide orient="horz" pos="13438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8401"/>
            <a:ext cx="25737979" cy="91760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8165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F0FB-2A16-B71B-FDE9-AD5222E1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C8357-1A9C-4FC8-BE58-2113B5CFB946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F9EC-DCAD-81B9-6BB2-655337D0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66017-1DD5-738B-6E86-0A5DF306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65C85-1D51-4D83-9B9A-8C16E4BDD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F0FD8-1E5A-9FAF-79E7-15493E41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EF18-7182-49E7-ADBB-D0D03DD9428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8DC38-3508-5EAD-52D3-CFC4B897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4AF7C-E928-D3F8-5984-249249FE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EC1CD-CDF4-4CC1-83D8-6D0BBEC6E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7" y="2289075"/>
            <a:ext cx="5109748" cy="48694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5"/>
            <a:ext cx="14824574" cy="48694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11BE2-57E1-0644-4798-F3D652521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65EE-0093-42C0-904D-045B539213C3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17CE3-EA40-AA92-07F3-0C96443F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65D9-5AFF-A63A-DF9D-E2FE509A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FAC9-41E2-4B9E-A06F-8AB87A9D7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68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54158-10EB-F3C9-4A84-3608D3E6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E743-193E-4444-ABAE-F6EB8605CEEF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B816D-D0AE-9B34-C63F-814F9353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87DDD-A472-F6C5-717C-761E0FB0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257CF-C09D-4337-BB1E-723EE633A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52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2" y="27508445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2" y="18144091"/>
            <a:ext cx="25737979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25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7450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175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4900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D533-6B25-0793-0F03-20DA0F37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A3FC0-E895-458B-896D-8589D3BE665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56AA-E44F-7266-6BCA-59D46441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80C42-B7DD-C2D2-EE6C-4DB8D848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25449-6C24-4C3B-BA58-4D507417A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35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5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9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865A87-F90A-6617-097B-6277CE7A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0485-7243-4856-AC33-29991C90323D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5968BF-03DD-7177-943E-77770311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23001E-96A6-4535-B150-B3113949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99973-AA22-48CF-B35F-250EDB6FD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4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2"/>
            <a:ext cx="13378913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0"/>
            <a:ext cx="13378913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3" y="9582372"/>
            <a:ext cx="13384167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3" y="13575850"/>
            <a:ext cx="13384167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F1D89E0-7E06-463E-A2C9-8B7EDD41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C7A6-4B35-4D19-AD88-A6AA8CEA1088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9397FEE-2EA9-3FBC-2869-D9C8D194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20ED86-7254-F8E2-C3F9-FDD02619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79123-5699-4DD2-B174-4C09975EE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91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86AD22-686C-2C15-E20A-4FE5E434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AA31-6089-4273-B1FC-C2EA511207F1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5CC402-038B-24EB-26A7-0F8FE4FC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71C94EC-F775-3073-7E16-D5340151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44C2F-393F-4889-B8C2-22E8CA149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03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CB2023-1663-BE1A-D7F4-771F8A93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86B0-3E7C-4045-B745-1AEAA84A254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AD2445-6E49-812C-9625-C23763E2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BF3212-8DDC-3442-3F4E-90A5F0C2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5E3B5-16EC-4B7B-8CBD-AA266307E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8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4" y="1704416"/>
            <a:ext cx="9961903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6" y="1704417"/>
            <a:ext cx="16927349" cy="36535894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4" y="8958092"/>
            <a:ext cx="9961903" cy="29282225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F8E2D0-B259-A5EE-86FD-6370098B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044F-BDC4-490F-BC7A-91DA252423DA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17E29E-D847-B81B-509D-2006DFB9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47C43C-9306-33AD-058B-B224E8A1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942DA-1A49-4CD6-A490-F19C3011B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07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91" y="29965974"/>
            <a:ext cx="18167985" cy="353765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91" y="3825020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7250" indent="0">
              <a:buNone/>
              <a:defRPr sz="12600"/>
            </a:lvl2pPr>
            <a:lvl3pPr marL="4174505" indent="0">
              <a:buNone/>
              <a:defRPr sz="11000"/>
            </a:lvl3pPr>
            <a:lvl4pPr marL="6261756" indent="0">
              <a:buNone/>
              <a:defRPr sz="9200"/>
            </a:lvl4pPr>
            <a:lvl5pPr marL="8349006" indent="0">
              <a:buNone/>
              <a:defRPr sz="9200"/>
            </a:lvl5pPr>
            <a:lvl6pPr marL="10436264" indent="0">
              <a:buNone/>
              <a:defRPr sz="9200"/>
            </a:lvl6pPr>
            <a:lvl7pPr marL="12523515" indent="0">
              <a:buNone/>
              <a:defRPr sz="9200"/>
            </a:lvl7pPr>
            <a:lvl8pPr marL="14610765" indent="0">
              <a:buNone/>
              <a:defRPr sz="9200"/>
            </a:lvl8pPr>
            <a:lvl9pPr marL="16698018" indent="0">
              <a:buNone/>
              <a:defRPr sz="9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91" y="33503631"/>
            <a:ext cx="18167985" cy="5024048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F862A9-D5C4-7BCB-5236-F09F7816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CC17-CBF6-40D6-918B-D2BD5723DCD7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B0E0EC-0C21-27D2-6B5E-E3E80C39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909C77-852F-ED69-0D56-C8A351E9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3DD26-18B7-41A5-8DCE-7E29A5737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43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53831A-D1F1-50DB-9BD5-5CA209BCF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7CA6CC-2840-4EE8-9C39-3F38835C31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687C7-A4AB-46A4-8EE5-DDD158701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l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D9ED5B-3C4B-4FCD-8429-D869B0B737F0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59EB4-8FD5-4495-9CA3-5FE81D23F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ctr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0022B-5BCB-4099-A933-00D4A53C6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5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A35C04-E412-4A52-BAD3-3FF01C9E41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538" rtl="0" eaLnBrk="0" fontAlgn="base" hangingPunct="0">
        <a:spcBef>
          <a:spcPct val="0"/>
        </a:spcBef>
        <a:spcAft>
          <a:spcPct val="0"/>
        </a:spcAft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2pPr>
      <a:lvl3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3pPr>
      <a:lvl4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4pPr>
      <a:lvl5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5pPr>
      <a:lvl6pPr marL="4572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6pPr>
      <a:lvl7pPr marL="9144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7pPr>
      <a:lvl8pPr marL="13716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8pPr>
      <a:lvl9pPr marL="18288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113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088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650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989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14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39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64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5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0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75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00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264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51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76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018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964BF326-6815-E995-2AFF-AB931617F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279975" cy="3817938"/>
          </a:xfrm>
          <a:prstGeom prst="rect">
            <a:avLst/>
          </a:prstGeom>
          <a:solidFill>
            <a:srgbClr val="790011"/>
          </a:solidFill>
          <a:ln w="9525">
            <a:solidFill>
              <a:srgbClr val="0D5224"/>
            </a:solidFill>
            <a:miter lim="800000"/>
            <a:headEnd/>
            <a:tailEnd/>
          </a:ln>
        </p:spPr>
        <p:txBody>
          <a:bodyPr lIns="91414" tIns="45707" rIns="91414" bIns="45707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5613" defTabSz="912813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indent="0"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2000">
              <a:highlight>
                <a:srgbClr val="0D5224"/>
              </a:highlight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6F99BA-263A-4513-AEE6-470174F2CE53}"/>
              </a:ext>
            </a:extLst>
          </p:cNvPr>
          <p:cNvSpPr txBox="1"/>
          <p:nvPr/>
        </p:nvSpPr>
        <p:spPr>
          <a:xfrm>
            <a:off x="487039" y="194815"/>
            <a:ext cx="28502140" cy="13388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[INSERT PROJECT NAME]</a:t>
            </a:r>
            <a:r>
              <a:rPr lang="en-GB" dirty="0">
                <a:latin typeface="Arial"/>
                <a:cs typeface="Arial"/>
              </a:rPr>
              <a:t>   </a:t>
            </a:r>
            <a:endParaRPr lang="en-GB" sz="5400" dirty="0"/>
          </a:p>
        </p:txBody>
      </p:sp>
      <p:sp>
        <p:nvSpPr>
          <p:cNvPr id="2058" name="TextBox 65">
            <a:extLst>
              <a:ext uri="{FF2B5EF4-FFF2-40B4-BE49-F238E27FC236}">
                <a16:creationId xmlns:a16="http://schemas.microsoft.com/office/drawing/2014/main" id="{9D374D8E-F559-6F19-3B82-E86B45C47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2079625"/>
            <a:ext cx="25920700" cy="136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7" rIns="91414" bIns="45707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4400" dirty="0">
                <a:solidFill>
                  <a:schemeClr val="bg1"/>
                </a:solidFill>
                <a:latin typeface="Arial"/>
                <a:cs typeface="Arial"/>
              </a:rPr>
              <a:t>Project Team: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3900" i="1" dirty="0">
              <a:solidFill>
                <a:srgbClr val="C5960C"/>
              </a:solidFill>
              <a:latin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7A6BCC-F34D-E055-F145-1E54BA73630A}"/>
              </a:ext>
            </a:extLst>
          </p:cNvPr>
          <p:cNvSpPr txBox="1"/>
          <p:nvPr/>
        </p:nvSpPr>
        <p:spPr>
          <a:xfrm>
            <a:off x="25491197" y="206568"/>
            <a:ext cx="4278020" cy="30008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r>
              <a:rPr lang="en-GB" sz="5400" dirty="0">
                <a:solidFill>
                  <a:schemeClr val="bg1"/>
                </a:solidFill>
                <a:latin typeface="Arial"/>
                <a:cs typeface="Arial"/>
              </a:rPr>
              <a:t>[INSERT HOSPITAL LOGO]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52" name="TextBox 4">
            <a:extLst>
              <a:ext uri="{FF2B5EF4-FFF2-40B4-BE49-F238E27FC236}">
                <a16:creationId xmlns:a16="http://schemas.microsoft.com/office/drawing/2014/main" id="{65862B1C-371E-C6D1-B7B7-5C15A101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00" y="4409186"/>
            <a:ext cx="25419050" cy="1252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448" tIns="208725" rIns="417448" bIns="208725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5400" b="1" dirty="0">
                <a:solidFill>
                  <a:srgbClr val="790011"/>
                </a:solidFill>
                <a:latin typeface="Arial"/>
                <a:cs typeface="Arial"/>
              </a:rPr>
              <a:t>National Bronchoscopy </a:t>
            </a:r>
            <a:r>
              <a:rPr lang="en-IE" altLang="en-US" sz="5400" b="1">
                <a:solidFill>
                  <a:srgbClr val="790011"/>
                </a:solidFill>
                <a:latin typeface="Arial"/>
                <a:cs typeface="Arial"/>
              </a:rPr>
              <a:t>QI Programme</a:t>
            </a:r>
            <a:endParaRPr lang="en-IE" altLang="en-US" sz="5400" dirty="0">
              <a:solidFill>
                <a:srgbClr val="790011"/>
              </a:solidFill>
              <a:latin typeface="Arial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C0DA8F-A89D-0CCE-263B-08245B006FEC}"/>
              </a:ext>
            </a:extLst>
          </p:cNvPr>
          <p:cNvSpPr txBox="1"/>
          <p:nvPr/>
        </p:nvSpPr>
        <p:spPr>
          <a:xfrm>
            <a:off x="871303" y="7451701"/>
            <a:ext cx="14553933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E" sz="7000" b="1" dirty="0">
                <a:solidFill>
                  <a:srgbClr val="790011"/>
                </a:solidFill>
                <a:latin typeface="Arial"/>
                <a:cs typeface="Arial"/>
              </a:rPr>
              <a:t>Background</a:t>
            </a:r>
            <a:r>
              <a:rPr lang="en-IE" sz="7000" b="1" dirty="0">
                <a:solidFill>
                  <a:srgbClr val="355139"/>
                </a:solidFill>
                <a:latin typeface="Arial"/>
                <a:cs typeface="Arial"/>
              </a:rPr>
              <a:t>  </a:t>
            </a:r>
            <a:endParaRPr lang="en-US" dirty="0">
              <a:solidFill>
                <a:srgbClr val="355139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68FFA8F-A4AF-77AA-3EF5-F57BB367DD21}"/>
              </a:ext>
            </a:extLst>
          </p:cNvPr>
          <p:cNvSpPr txBox="1"/>
          <p:nvPr/>
        </p:nvSpPr>
        <p:spPr>
          <a:xfrm>
            <a:off x="884492" y="9062317"/>
            <a:ext cx="13452084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</a:t>
            </a:r>
            <a:r>
              <a:rPr lang="en-IE" sz="4000" dirty="0">
                <a:latin typeface="Arial"/>
                <a:cs typeface="Arial"/>
              </a:rPr>
              <a:t>Briefly describe the context and rationale for the project. Please indicate if this is a re-audit. </a:t>
            </a:r>
          </a:p>
          <a:p>
            <a:r>
              <a:rPr lang="en-US" sz="4000" dirty="0"/>
              <a:t>State the goals and objectives of the project </a:t>
            </a:r>
            <a:endParaRPr lang="en-GB" sz="4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EC6DBD-5900-5A2B-B0E2-8E65C815D96B}"/>
              </a:ext>
            </a:extLst>
          </p:cNvPr>
          <p:cNvSpPr txBox="1"/>
          <p:nvPr/>
        </p:nvSpPr>
        <p:spPr>
          <a:xfrm>
            <a:off x="871303" y="14167264"/>
            <a:ext cx="14551742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0" b="1" dirty="0">
                <a:solidFill>
                  <a:srgbClr val="790011"/>
                </a:solidFill>
                <a:latin typeface="Arial"/>
                <a:cs typeface="Arial"/>
              </a:rPr>
              <a:t>Baseline Findings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1C0CA0-DA49-BB47-A33E-CDF339BCFD37}"/>
              </a:ext>
            </a:extLst>
          </p:cNvPr>
          <p:cNvSpPr txBox="1"/>
          <p:nvPr/>
        </p:nvSpPr>
        <p:spPr>
          <a:xfrm>
            <a:off x="896141" y="15701109"/>
            <a:ext cx="13506041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Please include baseline data findings and relevant data source(s)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584769-169E-4CDC-8CF4-B5BD44B4D17F}"/>
              </a:ext>
            </a:extLst>
          </p:cNvPr>
          <p:cNvSpPr txBox="1"/>
          <p:nvPr/>
        </p:nvSpPr>
        <p:spPr>
          <a:xfrm>
            <a:off x="487039" y="26004154"/>
            <a:ext cx="13393738" cy="1498745"/>
          </a:xfrm>
          <a:prstGeom prst="rect">
            <a:avLst/>
          </a:prstGeom>
          <a:noFill/>
          <a:ln>
            <a:noFill/>
          </a:ln>
        </p:spPr>
        <p:txBody>
          <a:bodyPr lIns="417448" tIns="208725" rIns="417448" bIns="208725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790011"/>
                </a:solidFill>
                <a:latin typeface="Arial"/>
                <a:cs typeface="Arial"/>
              </a:rPr>
              <a:t>Measure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DDDC5-623C-6C73-0230-42BE0C7E85DF}"/>
              </a:ext>
            </a:extLst>
          </p:cNvPr>
          <p:cNvSpPr txBox="1"/>
          <p:nvPr/>
        </p:nvSpPr>
        <p:spPr>
          <a:xfrm>
            <a:off x="869718" y="27614948"/>
            <a:ext cx="135588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  TEXT: </a:t>
            </a:r>
            <a:r>
              <a:rPr lang="en-IE" sz="4000" dirty="0">
                <a:latin typeface="Arial"/>
                <a:cs typeface="Arial"/>
              </a:rPr>
              <a:t>Outline the methodology used to collect data, including the setting, participants, interventions, and measures.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83" name="Title 1">
            <a:extLst>
              <a:ext uri="{FF2B5EF4-FFF2-40B4-BE49-F238E27FC236}">
                <a16:creationId xmlns:a16="http://schemas.microsoft.com/office/drawing/2014/main" id="{64457971-4D4D-49CB-BA67-65D8A46544F7}"/>
              </a:ext>
            </a:extLst>
          </p:cNvPr>
          <p:cNvSpPr txBox="1">
            <a:spLocks/>
          </p:cNvSpPr>
          <p:nvPr/>
        </p:nvSpPr>
        <p:spPr bwMode="auto">
          <a:xfrm>
            <a:off x="437478" y="34344484"/>
            <a:ext cx="14405781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solidFill>
                  <a:srgbClr val="790011"/>
                </a:solidFill>
                <a:latin typeface="+mn-lt"/>
                <a:ea typeface="+mj-ea"/>
                <a:cs typeface="Arial"/>
              </a:rPr>
              <a:t>INSERT GRAPHS OR OTHER VISUALS TO HIGHLIGHT BASELINE FINDINGS BELOW</a:t>
            </a:r>
            <a:endParaRPr lang="en-IE" sz="3200" b="1" dirty="0">
              <a:solidFill>
                <a:srgbClr val="790011"/>
              </a:solidFill>
              <a:latin typeface="+mn-lt"/>
              <a:ea typeface="+mj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550A0-9063-4F2E-8AAF-B394AE3B321F}"/>
              </a:ext>
            </a:extLst>
          </p:cNvPr>
          <p:cNvSpPr txBox="1"/>
          <p:nvPr/>
        </p:nvSpPr>
        <p:spPr>
          <a:xfrm>
            <a:off x="15839888" y="7498313"/>
            <a:ext cx="13149292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790011"/>
                </a:solidFill>
                <a:latin typeface="Arial"/>
                <a:cs typeface="Arial"/>
              </a:rPr>
              <a:t>Analysis</a:t>
            </a:r>
            <a:endParaRPr lang="en-IE" sz="7000" b="1" dirty="0">
              <a:solidFill>
                <a:srgbClr val="79001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0E5EFC-C42D-BBAB-7F28-57FAE12C5EBF}"/>
              </a:ext>
            </a:extLst>
          </p:cNvPr>
          <p:cNvSpPr txBox="1"/>
          <p:nvPr/>
        </p:nvSpPr>
        <p:spPr>
          <a:xfrm>
            <a:off x="15900294" y="8799118"/>
            <a:ext cx="134951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 indent="0"/>
            <a:r>
              <a:rPr lang="en-GB" sz="4000" dirty="0">
                <a:latin typeface="Arial"/>
                <a:cs typeface="Arial"/>
              </a:rPr>
              <a:t>ADD TEXT </a:t>
            </a:r>
            <a:r>
              <a:rPr lang="en-IE" sz="4000" dirty="0">
                <a:latin typeface="Arial"/>
                <a:cs typeface="Arial"/>
              </a:rPr>
              <a:t>Include comparison of newly collected data and baseline data. Include results: summarise the key findings and outcomes of the project.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75C04C5-6EE6-CB0D-7728-F9F3BD729D42}"/>
              </a:ext>
            </a:extLst>
          </p:cNvPr>
          <p:cNvSpPr txBox="1">
            <a:spLocks/>
          </p:cNvSpPr>
          <p:nvPr/>
        </p:nvSpPr>
        <p:spPr bwMode="auto">
          <a:xfrm>
            <a:off x="16079251" y="13441365"/>
            <a:ext cx="13137953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solidFill>
                  <a:srgbClr val="790011"/>
                </a:solidFill>
                <a:latin typeface="+mn-lt"/>
                <a:ea typeface="+mj-ea"/>
                <a:cs typeface="Arial"/>
              </a:rPr>
              <a:t>INSERT GRAPHS OR OTHER VISUALS TO HIGHLIGHT FINDINGS BELOW</a:t>
            </a:r>
            <a:endParaRPr lang="en-IE" sz="3200" b="1" dirty="0">
              <a:solidFill>
                <a:srgbClr val="790011"/>
              </a:solidFill>
              <a:latin typeface="+mn-lt"/>
              <a:ea typeface="+mj-ea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458B8E-0336-FA8A-7967-D9CA084DAD6A}"/>
              </a:ext>
            </a:extLst>
          </p:cNvPr>
          <p:cNvSpPr txBox="1"/>
          <p:nvPr/>
        </p:nvSpPr>
        <p:spPr>
          <a:xfrm>
            <a:off x="15790455" y="23293780"/>
            <a:ext cx="13721464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790011"/>
                </a:solidFill>
                <a:latin typeface="Arial"/>
                <a:cs typeface="Arial"/>
              </a:rPr>
              <a:t>Improvements</a:t>
            </a:r>
            <a:endParaRPr lang="en-IE" sz="7000" b="1" dirty="0">
              <a:solidFill>
                <a:srgbClr val="79001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0155BB-8D70-4853-686F-F4B96CAB8FCC}"/>
              </a:ext>
            </a:extLst>
          </p:cNvPr>
          <p:cNvSpPr txBox="1"/>
          <p:nvPr/>
        </p:nvSpPr>
        <p:spPr>
          <a:xfrm>
            <a:off x="15839887" y="24654080"/>
            <a:ext cx="1355730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Implementation of improvements, including the impact on local processes with emphasis on the impact on patient care.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7F8E43-D4BB-1AB9-8352-070CC5D3451B}"/>
              </a:ext>
            </a:extLst>
          </p:cNvPr>
          <p:cNvSpPr txBox="1"/>
          <p:nvPr/>
        </p:nvSpPr>
        <p:spPr>
          <a:xfrm>
            <a:off x="15729565" y="32558664"/>
            <a:ext cx="13782353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790011"/>
                </a:solidFill>
                <a:latin typeface="Arial"/>
                <a:cs typeface="Arial"/>
              </a:rPr>
              <a:t>Control</a:t>
            </a:r>
            <a:endParaRPr lang="en-IE" sz="7000" b="1" dirty="0">
              <a:solidFill>
                <a:srgbClr val="79001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9E01F-559F-CF24-A957-94BE53E834D9}"/>
              </a:ext>
            </a:extLst>
          </p:cNvPr>
          <p:cNvSpPr txBox="1"/>
          <p:nvPr/>
        </p:nvSpPr>
        <p:spPr>
          <a:xfrm>
            <a:off x="15613131" y="33877788"/>
            <a:ext cx="13782352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61925" lvl="1" indent="0"/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Controls put in place to ensure improvements are sustained. </a:t>
            </a:r>
          </a:p>
          <a:p>
            <a:pPr marL="161925" lvl="1" indent="0"/>
            <a:r>
              <a:rPr lang="en-IE" sz="4000" dirty="0">
                <a:latin typeface="Arial"/>
                <a:cs typeface="Arial"/>
              </a:rPr>
              <a:t>Include conclusions: highlight the significance of the results and their implications for healthcare practice.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4E7859B-4412-4825-8104-32BC4B51C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134247" y="7451701"/>
            <a:ext cx="0" cy="34762873"/>
          </a:xfrm>
          <a:prstGeom prst="line">
            <a:avLst/>
          </a:prstGeom>
          <a:ln w="114300" cap="rnd" cmpd="sng">
            <a:solidFill>
              <a:srgbClr val="79001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462303A-50C3-4B87-B08B-FF4963FFE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820419" y="22916430"/>
            <a:ext cx="13575064" cy="0"/>
          </a:xfrm>
          <a:prstGeom prst="line">
            <a:avLst/>
          </a:prstGeom>
          <a:ln w="114300" cap="rnd" cmpd="sng">
            <a:solidFill>
              <a:srgbClr val="79001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CCEFF14-A223-41D0-AF19-53CA028CB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13809213"/>
            <a:ext cx="14231696" cy="0"/>
          </a:xfrm>
          <a:prstGeom prst="line">
            <a:avLst/>
          </a:prstGeom>
          <a:ln w="114300" cap="rnd" cmpd="sng">
            <a:solidFill>
              <a:srgbClr val="79001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A655956-66A7-4479-96D0-DCCCA744A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761200" y="32277470"/>
            <a:ext cx="13567508" cy="0"/>
          </a:xfrm>
          <a:prstGeom prst="line">
            <a:avLst/>
          </a:prstGeom>
          <a:ln w="114300" cap="rnd" cmpd="sng">
            <a:solidFill>
              <a:srgbClr val="79001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9F4E154-E4ED-4E0D-A16F-ACC81EE5D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18941" y="6210574"/>
            <a:ext cx="29030612" cy="0"/>
          </a:xfrm>
          <a:prstGeom prst="line">
            <a:avLst/>
          </a:prstGeom>
          <a:ln w="114300" cap="rnd" cmpd="sng">
            <a:solidFill>
              <a:srgbClr val="79001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453ECF-6C43-499B-B680-C94E7BC35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25943331"/>
            <a:ext cx="14231696" cy="0"/>
          </a:xfrm>
          <a:prstGeom prst="line">
            <a:avLst/>
          </a:prstGeom>
          <a:ln w="114300" cap="rnd" cmpd="sng">
            <a:solidFill>
              <a:srgbClr val="79001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2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91b68ba74af4c7b983d18b6ea194a39 xmlns="503bbec5-b5d2-4817-b31a-e56cf96893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Specialty Quality Improvement</TermName>
          <TermId xmlns="http://schemas.microsoft.com/office/infopath/2007/PartnerControls">e15e4b99-695f-41cd-a547-a32db95336f5</TermId>
        </TermInfo>
      </Terms>
    </g91b68ba74af4c7b983d18b6ea194a39>
    <TaxCatchAll xmlns="503bbec5-b5d2-4817-b31a-e56cf9689349">
      <Value>23</Value>
    </TaxCatchAll>
    <_ip_UnifiedCompliancePolicyUIAction xmlns="http://schemas.microsoft.com/sharepoint/v3" xsi:nil="true"/>
    <_ip_UnifiedCompliancePolicyProperties xmlns="http://schemas.microsoft.com/sharepoint/v3" xsi:nil="true"/>
    <lcf76f155ced4ddcb4097134ff3c332f xmlns="f57e27b1-3869-4f64-8fe0-0212e4e1a07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QI Document" ma:contentTypeID="0x010100E71D276AF3F30A40B0518270157AC0D119003BEB57EFDFC1CA47BAB90803E949C075" ma:contentTypeVersion="21" ma:contentTypeDescription="" ma:contentTypeScope="" ma:versionID="a9e7cc1bb0fe124bb1c179bbdbd83b80">
  <xsd:schema xmlns:xsd="http://www.w3.org/2001/XMLSchema" xmlns:xs="http://www.w3.org/2001/XMLSchema" xmlns:p="http://schemas.microsoft.com/office/2006/metadata/properties" xmlns:ns1="http://schemas.microsoft.com/sharepoint/v3" xmlns:ns2="503bbec5-b5d2-4817-b31a-e56cf9689349" xmlns:ns3="f57e27b1-3869-4f64-8fe0-0212e4e1a070" targetNamespace="http://schemas.microsoft.com/office/2006/metadata/properties" ma:root="true" ma:fieldsID="1a5ca351b1d180731c18e49afcc76418" ns1:_="" ns2:_="" ns3:_="">
    <xsd:import namespace="http://schemas.microsoft.com/sharepoint/v3"/>
    <xsd:import namespace="503bbec5-b5d2-4817-b31a-e56cf9689349"/>
    <xsd:import namespace="f57e27b1-3869-4f64-8fe0-0212e4e1a070"/>
    <xsd:element name="properties">
      <xsd:complexType>
        <xsd:sequence>
          <xsd:element name="documentManagement">
            <xsd:complexType>
              <xsd:all>
                <xsd:element ref="ns2:g91b68ba74af4c7b983d18b6ea194a39" minOccurs="0"/>
                <xsd:element ref="ns2:TaxCatchAll" minOccurs="0"/>
                <xsd:element ref="ns2:TaxCatchAllLabe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bbec5-b5d2-4817-b31a-e56cf9689349" elementFormDefault="qualified">
    <xsd:import namespace="http://schemas.microsoft.com/office/2006/documentManagement/types"/>
    <xsd:import namespace="http://schemas.microsoft.com/office/infopath/2007/PartnerControls"/>
    <xsd:element name="g91b68ba74af4c7b983d18b6ea194a39" ma:index="8" nillable="true" ma:taxonomy="true" ma:internalName="g91b68ba74af4c7b983d18b6ea194a39" ma:taxonomyFieldName="RCPITags" ma:displayName="RCPITags" ma:default="" ma:fieldId="{091b68ba-74af-4c7b-983d-18b6ea194a39}" ma:sspId="4072833a-2362-46d2-ac3f-3941ef26165a" ma:termSetId="8ed8c9ea-7052-4c1d-a4d7-b9c10bffea6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6ce1868-fc46-45bc-9346-2acb2ee913c9}" ma:internalName="TaxCatchAll" ma:showField="CatchAllData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6ce1868-fc46-45bc-9346-2acb2ee913c9}" ma:internalName="TaxCatchAllLabel" ma:readOnly="true" ma:showField="CatchAllDataLabel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e27b1-3869-4f64-8fe0-0212e4e1a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4072833a-2362-46d2-ac3f-3941ef2616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5B21F434-F967-4BF1-B585-D0906F48B637}">
  <ds:schemaRefs>
    <ds:schemaRef ds:uri="http://schemas.openxmlformats.org/package/2006/metadata/core-properties"/>
    <ds:schemaRef ds:uri="http://purl.org/dc/terms/"/>
    <ds:schemaRef ds:uri="f57e27b1-3869-4f64-8fe0-0212e4e1a070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503bbec5-b5d2-4817-b31a-e56cf968934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EDBC69A-FCCC-4768-9F6A-21966F266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079116-BEE7-41F2-B317-7902AF907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3bbec5-b5d2-4817-b31a-e56cf9689349"/>
    <ds:schemaRef ds:uri="f57e27b1-3869-4f64-8fe0-0212e4e1a0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6DB3462-9475-4A6F-BA48-0FB74171B66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186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RCPI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walshg</dc:creator>
  <cp:lastModifiedBy>Thomas Kinsella</cp:lastModifiedBy>
  <cp:revision>439</cp:revision>
  <cp:lastPrinted>2018-01-29T10:58:17Z</cp:lastPrinted>
  <dcterms:created xsi:type="dcterms:W3CDTF">2012-02-22T10:06:49Z</dcterms:created>
  <dcterms:modified xsi:type="dcterms:W3CDTF">2025-08-25T15:00:08Z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91b68ba74af4c7b983d18b6ea194a39">
    <vt:lpwstr>Specialty Quality Improvement|e15e4b99-695f-41cd-a547-a32db95336f5</vt:lpwstr>
  </property>
  <property fmtid="{D5CDD505-2E9C-101B-9397-08002B2CF9AE}" pid="3" name="RCPITags">
    <vt:lpwstr>23;#Specialty Quality Improvement|e15e4b99-695f-41cd-a547-a32db95336f5</vt:lpwstr>
  </property>
  <property fmtid="{D5CDD505-2E9C-101B-9397-08002B2CF9AE}" pid="4" name="TaxCatchAll">
    <vt:lpwstr>23;#Specialty Quality Improvement|e15e4b99-695f-41cd-a547-a32db95336f5</vt:lpwstr>
  </property>
  <property fmtid="{D5CDD505-2E9C-101B-9397-08002B2CF9AE}" pid="5" name="display_urn:schemas-microsoft-com:office:office#Editor">
    <vt:lpwstr>Caitriona McGrath</vt:lpwstr>
  </property>
  <property fmtid="{D5CDD505-2E9C-101B-9397-08002B2CF9AE}" pid="6" name="display_urn:schemas-microsoft-com:office:office#Author">
    <vt:lpwstr>365Admin</vt:lpwstr>
  </property>
  <property fmtid="{D5CDD505-2E9C-101B-9397-08002B2CF9AE}" pid="7" name="ContentTypeId">
    <vt:lpwstr>0x010100E71D276AF3F30A40B0518270157AC0D119003BEB57EFDFC1CA47BAB90803E949C075</vt:lpwstr>
  </property>
  <property fmtid="{D5CDD505-2E9C-101B-9397-08002B2CF9AE}" pid="8" name="MediaServiceImageTags">
    <vt:lpwstr/>
  </property>
  <property fmtid="{D5CDD505-2E9C-101B-9397-08002B2CF9AE}" pid="9" name="MSIP_Label_2ebdc5c2-1ff9-4d01-9834-f86cda611682_Enabled">
    <vt:lpwstr>true</vt:lpwstr>
  </property>
  <property fmtid="{D5CDD505-2E9C-101B-9397-08002B2CF9AE}" pid="10" name="MSIP_Label_2ebdc5c2-1ff9-4d01-9834-f86cda611682_SetDate">
    <vt:lpwstr>2025-08-19T20:27:15Z</vt:lpwstr>
  </property>
  <property fmtid="{D5CDD505-2E9C-101B-9397-08002B2CF9AE}" pid="11" name="MSIP_Label_2ebdc5c2-1ff9-4d01-9834-f86cda611682_Method">
    <vt:lpwstr>Standard</vt:lpwstr>
  </property>
  <property fmtid="{D5CDD505-2E9C-101B-9397-08002B2CF9AE}" pid="12" name="MSIP_Label_2ebdc5c2-1ff9-4d01-9834-f86cda611682_Name">
    <vt:lpwstr>defa4170-0d19-0005-0004-bc88714345d2</vt:lpwstr>
  </property>
  <property fmtid="{D5CDD505-2E9C-101B-9397-08002B2CF9AE}" pid="13" name="MSIP_Label_2ebdc5c2-1ff9-4d01-9834-f86cda611682_SiteId">
    <vt:lpwstr>4bdbc99f-14d5-40ac-8220-5a85d6b6fe7d</vt:lpwstr>
  </property>
  <property fmtid="{D5CDD505-2E9C-101B-9397-08002B2CF9AE}" pid="14" name="MSIP_Label_2ebdc5c2-1ff9-4d01-9834-f86cda611682_ActionId">
    <vt:lpwstr>795d3a35-2f9e-4d07-954e-1fd45ca6d066</vt:lpwstr>
  </property>
  <property fmtid="{D5CDD505-2E9C-101B-9397-08002B2CF9AE}" pid="15" name="MSIP_Label_2ebdc5c2-1ff9-4d01-9834-f86cda611682_ContentBits">
    <vt:lpwstr>0</vt:lpwstr>
  </property>
  <property fmtid="{D5CDD505-2E9C-101B-9397-08002B2CF9AE}" pid="16" name="MSIP_Label_2ebdc5c2-1ff9-4d01-9834-f86cda611682_Tag">
    <vt:lpwstr>10, 3, 0, 1</vt:lpwstr>
  </property>
</Properties>
</file>